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9"/>
  </p:notesMasterIdLst>
  <p:sldIdLst>
    <p:sldId id="256" r:id="rId2"/>
    <p:sldId id="299" r:id="rId3"/>
    <p:sldId id="275" r:id="rId4"/>
    <p:sldId id="276" r:id="rId5"/>
    <p:sldId id="278" r:id="rId6"/>
    <p:sldId id="300" r:id="rId7"/>
    <p:sldId id="279" r:id="rId8"/>
    <p:sldId id="280" r:id="rId9"/>
    <p:sldId id="284" r:id="rId10"/>
    <p:sldId id="281" r:id="rId11"/>
    <p:sldId id="282" r:id="rId12"/>
    <p:sldId id="283" r:id="rId13"/>
    <p:sldId id="285" r:id="rId14"/>
    <p:sldId id="286" r:id="rId15"/>
    <p:sldId id="287" r:id="rId16"/>
    <p:sldId id="290" r:id="rId17"/>
    <p:sldId id="291" r:id="rId18"/>
    <p:sldId id="292" r:id="rId19"/>
    <p:sldId id="288" r:id="rId20"/>
    <p:sldId id="293" r:id="rId21"/>
    <p:sldId id="296" r:id="rId22"/>
    <p:sldId id="294" r:id="rId23"/>
    <p:sldId id="295" r:id="rId24"/>
    <p:sldId id="297" r:id="rId25"/>
    <p:sldId id="298" r:id="rId26"/>
    <p:sldId id="28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72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C0CFA-7A77-4738-8D44-F34457E975C4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29AC-42EC-44AA-BCD5-26D5E73CB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4FD1-62BF-41F7-900B-9B4AFAA7044B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AA621-F541-4DDA-9C03-15D336E49FCC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06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1E671-3F2D-4EAF-BB9F-5F37DFD344CD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E68D-3EA4-4A11-89FF-0176E1B4F53B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1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F765C4D-6323-40BB-92B6-1452EB9DE556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7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92C0-A940-41AF-A3A2-4D5EA2FB4795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6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E35-2C09-4E1D-8080-3BB546BB7B0B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4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7894-21C2-4BD3-A11A-BBDEFE83A99B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8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DC04-1271-4172-80D7-424A0A214499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2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E959-844F-44A6-B4B6-7C720D9E9DE6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0DCE-A19C-4070-A532-F586BB254699}" type="datetime1">
              <a:rPr lang="en-US" smtClean="0"/>
              <a:t>1/3/2017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8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F550AA0-51FA-49D4-947E-F615167839B3}" type="datetime1">
              <a:rPr lang="en-US" smtClean="0"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3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earchBigD/Springboard_Foundataion_DataScience/tree/master/Capstone_Walmar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 - Walmart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32766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01/02/2017 – Review of initial data analysis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Is my data analysis in right direction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Are my next steps helping me to get conclusion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Is my code optimum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6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586" y="1640407"/>
            <a:ext cx="5943600" cy="33432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-1788" y="3501106"/>
            <a:ext cx="5943600" cy="3343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items, sold in most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069421" y="1629766"/>
            <a:ext cx="5943600" cy="3343275"/>
          </a:xfrm>
          <a:prstGeom prst="rect">
            <a:avLst/>
          </a:prstGeom>
        </p:spPr>
      </p:pic>
      <p:sp>
        <p:nvSpPr>
          <p:cNvPr id="8" name="Flowchart: Punched Tape 7"/>
          <p:cNvSpPr/>
          <p:nvPr/>
        </p:nvSpPr>
        <p:spPr>
          <a:xfrm>
            <a:off x="6312527" y="4465674"/>
            <a:ext cx="4998601" cy="2373393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 – Item 93 is too high in store # 22</a:t>
            </a:r>
          </a:p>
          <a:p>
            <a:r>
              <a:rPr lang="en-US" dirty="0">
                <a:solidFill>
                  <a:schemeClr val="tx1"/>
                </a:solidFill>
              </a:rPr>
              <a:t>2 – Item 5 is too high in store # 37</a:t>
            </a:r>
          </a:p>
          <a:p>
            <a:r>
              <a:rPr lang="en-US" dirty="0">
                <a:solidFill>
                  <a:schemeClr val="tx1"/>
                </a:solidFill>
              </a:rPr>
              <a:t>3 – Item 45 is too high in store # 31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Review these stores</a:t>
            </a:r>
          </a:p>
        </p:txBody>
      </p:sp>
    </p:spTree>
    <p:extLst>
      <p:ext uri="{BB962C8B-B14F-4D97-AF65-F5344CB8AC3E}">
        <p14:creationId xmlns:p14="http://schemas.microsoft.com/office/powerpoint/2010/main" val="171262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526196"/>
            <a:ext cx="5943600" cy="3343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pattern in weekday/weekend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9048" y="1916851"/>
            <a:ext cx="5943600" cy="33432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843" y="1916852"/>
            <a:ext cx="5943600" cy="3343275"/>
          </a:xfrm>
          <a:prstGeom prst="rect">
            <a:avLst/>
          </a:prstGeom>
        </p:spPr>
      </p:pic>
      <p:sp>
        <p:nvSpPr>
          <p:cNvPr id="8" name="Flowchart: Punched Tape 7"/>
          <p:cNvSpPr/>
          <p:nvPr/>
        </p:nvSpPr>
        <p:spPr>
          <a:xfrm>
            <a:off x="6312527" y="5260126"/>
            <a:ext cx="4998601" cy="1578941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Weekend has higher sales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 more insights</a:t>
            </a:r>
          </a:p>
        </p:txBody>
      </p:sp>
    </p:spTree>
    <p:extLst>
      <p:ext uri="{BB962C8B-B14F-4D97-AF65-F5344CB8AC3E}">
        <p14:creationId xmlns:p14="http://schemas.microsoft.com/office/powerpoint/2010/main" val="65314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0388" y="3514725"/>
            <a:ext cx="5943600" cy="3343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holidays impact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555343"/>
            <a:ext cx="5943600" cy="33432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099048" y="1555343"/>
            <a:ext cx="5943600" cy="3343275"/>
          </a:xfrm>
          <a:prstGeom prst="rect">
            <a:avLst/>
          </a:prstGeom>
        </p:spPr>
      </p:pic>
      <p:sp>
        <p:nvSpPr>
          <p:cNvPr id="9" name="Flowchart: Punched Tape 8"/>
          <p:cNvSpPr/>
          <p:nvPr/>
        </p:nvSpPr>
        <p:spPr>
          <a:xfrm>
            <a:off x="6312527" y="5260126"/>
            <a:ext cx="4998601" cy="1578941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 noticeable impact</a:t>
            </a:r>
          </a:p>
        </p:txBody>
      </p:sp>
    </p:spTree>
    <p:extLst>
      <p:ext uri="{BB962C8B-B14F-4D97-AF65-F5344CB8AC3E}">
        <p14:creationId xmlns:p14="http://schemas.microsoft.com/office/powerpoint/2010/main" val="393029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Stores with highest number of unique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7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stores?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62" y="2093976"/>
            <a:ext cx="3943350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17" y="2093976"/>
            <a:ext cx="35147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pattern of each item in store – 1 of 3 – Store 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01907"/>
            <a:ext cx="5943600" cy="33432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2278359"/>
            <a:ext cx="5943600" cy="3343275"/>
          </a:xfrm>
          <a:prstGeom prst="rect">
            <a:avLst/>
          </a:prstGeom>
        </p:spPr>
      </p:pic>
      <p:cxnSp>
        <p:nvCxnSpPr>
          <p:cNvPr id="11" name="Connector: Curved 10"/>
          <p:cNvCxnSpPr/>
          <p:nvPr/>
        </p:nvCxnSpPr>
        <p:spPr>
          <a:xfrm>
            <a:off x="797442" y="2721945"/>
            <a:ext cx="6166884" cy="95693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ought Bubble: Cloud 11"/>
          <p:cNvSpPr/>
          <p:nvPr/>
        </p:nvSpPr>
        <p:spPr>
          <a:xfrm>
            <a:off x="6889898" y="1660501"/>
            <a:ext cx="3668232" cy="1095153"/>
          </a:xfrm>
          <a:prstGeom prst="cloudCallout">
            <a:avLst>
              <a:gd name="adj1" fmla="val -214872"/>
              <a:gd name="adj2" fmla="val 44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Qty</a:t>
            </a:r>
            <a:r>
              <a:rPr lang="en-US" dirty="0"/>
              <a:t> for item 93 has something wrong</a:t>
            </a:r>
          </a:p>
        </p:txBody>
      </p:sp>
      <p:sp>
        <p:nvSpPr>
          <p:cNvPr id="13" name="Flowchart: Punched Tape 12"/>
          <p:cNvSpPr/>
          <p:nvPr/>
        </p:nvSpPr>
        <p:spPr>
          <a:xfrm>
            <a:off x="581578" y="5279059"/>
            <a:ext cx="4998601" cy="1578941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Fix the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for item 93</a:t>
            </a:r>
          </a:p>
        </p:txBody>
      </p:sp>
    </p:spTree>
    <p:extLst>
      <p:ext uri="{BB962C8B-B14F-4D97-AF65-F5344CB8AC3E}">
        <p14:creationId xmlns:p14="http://schemas.microsoft.com/office/powerpoint/2010/main" val="212778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994846" y="2586702"/>
            <a:ext cx="5943600" cy="33432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9474" y="1778628"/>
            <a:ext cx="5943600" cy="3343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pattern of each item in store – 2 of 3 – Store 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1" name="Connector: Curved 10"/>
          <p:cNvCxnSpPr>
            <a:cxnSpLocks/>
          </p:cNvCxnSpPr>
          <p:nvPr/>
        </p:nvCxnSpPr>
        <p:spPr>
          <a:xfrm>
            <a:off x="1956391" y="2755654"/>
            <a:ext cx="5007935" cy="923221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ought Bubble: Cloud 11"/>
          <p:cNvSpPr/>
          <p:nvPr/>
        </p:nvSpPr>
        <p:spPr>
          <a:xfrm>
            <a:off x="6889898" y="1660501"/>
            <a:ext cx="3668232" cy="1095153"/>
          </a:xfrm>
          <a:prstGeom prst="cloudCallout">
            <a:avLst>
              <a:gd name="adj1" fmla="val -183278"/>
              <a:gd name="adj2" fmla="val 49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Qty</a:t>
            </a:r>
            <a:r>
              <a:rPr lang="en-US" dirty="0"/>
              <a:t> for item 5 has something wrong</a:t>
            </a:r>
          </a:p>
        </p:txBody>
      </p:sp>
      <p:sp>
        <p:nvSpPr>
          <p:cNvPr id="13" name="Flowchart: Punched Tape 12"/>
          <p:cNvSpPr/>
          <p:nvPr/>
        </p:nvSpPr>
        <p:spPr>
          <a:xfrm>
            <a:off x="581578" y="5279059"/>
            <a:ext cx="4998601" cy="1578941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Fix the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for item 5</a:t>
            </a:r>
          </a:p>
        </p:txBody>
      </p:sp>
    </p:spTree>
    <p:extLst>
      <p:ext uri="{BB962C8B-B14F-4D97-AF65-F5344CB8AC3E}">
        <p14:creationId xmlns:p14="http://schemas.microsoft.com/office/powerpoint/2010/main" val="317830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pattern of each item in store – 3 of 3 – Store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Flowchart: Punched Tape 12"/>
          <p:cNvSpPr/>
          <p:nvPr/>
        </p:nvSpPr>
        <p:spPr>
          <a:xfrm>
            <a:off x="581578" y="5279059"/>
            <a:ext cx="4998601" cy="1578941"/>
          </a:xfrm>
          <a:prstGeom prst="flowChartPunched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Review the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for item 45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9078" y="1935784"/>
            <a:ext cx="5943600" cy="334327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052477" y="2639864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4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Highest selling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5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87241"/>
            <a:ext cx="8197702" cy="5270759"/>
          </a:xfrm>
          <a:prstGeom prst="rect">
            <a:avLst/>
          </a:prstGeom>
        </p:spPr>
      </p:pic>
      <p:sp>
        <p:nvSpPr>
          <p:cNvPr id="6" name="Flowchart: Punched Tape 5"/>
          <p:cNvSpPr/>
          <p:nvPr/>
        </p:nvSpPr>
        <p:spPr>
          <a:xfrm>
            <a:off x="8965373" y="3721395"/>
            <a:ext cx="2985835" cy="2551389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Review item 45, 9, 5, 44</a:t>
            </a:r>
          </a:p>
        </p:txBody>
      </p:sp>
    </p:spTree>
    <p:extLst>
      <p:ext uri="{BB962C8B-B14F-4D97-AF65-F5344CB8AC3E}">
        <p14:creationId xmlns:p14="http://schemas.microsoft.com/office/powerpoint/2010/main" val="43517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Recap from last review of 12/28/2016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of progress by 01/02/2017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Next 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marL="731520" lvl="1" indent="-457200">
              <a:buFont typeface="+mj-lt"/>
              <a:buAutoNum type="alphaUcPeriod"/>
            </a:pPr>
            <a:r>
              <a:rPr lang="en-US" dirty="0"/>
              <a:t>Discovery of of stores selling maximum units and discovery of items selling in most stores</a:t>
            </a:r>
          </a:p>
          <a:p>
            <a:pPr marL="731520" lvl="1" indent="-457200">
              <a:buFont typeface="+mj-lt"/>
              <a:buAutoNum type="alphaUcPeriod"/>
            </a:pPr>
            <a:r>
              <a:rPr lang="en-US" dirty="0"/>
              <a:t>Review of items sold in most stores</a:t>
            </a:r>
          </a:p>
          <a:p>
            <a:pPr marL="731520" lvl="1" indent="-457200">
              <a:buFont typeface="+mj-lt"/>
              <a:buAutoNum type="alphaUcPeriod"/>
            </a:pPr>
            <a:r>
              <a:rPr lang="en-US" dirty="0"/>
              <a:t>Review of stores with maximum unique items across items</a:t>
            </a:r>
          </a:p>
          <a:p>
            <a:pPr marL="731520" lvl="1" indent="-457200">
              <a:buFont typeface="+mj-lt"/>
              <a:buAutoNum type="alphaUcPeriod"/>
            </a:pPr>
            <a:r>
              <a:rPr lang="en-US" dirty="0"/>
              <a:t>Review of highest selling items across stores</a:t>
            </a:r>
          </a:p>
          <a:p>
            <a:pPr marL="731520" lvl="1" indent="-457200">
              <a:buFont typeface="+mj-lt"/>
              <a:buAutoNum type="alphaUcPeriod"/>
            </a:pPr>
            <a:r>
              <a:rPr lang="en-US" dirty="0"/>
              <a:t>Review of each item across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9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 across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lowchart: Punched Tape 5"/>
          <p:cNvSpPr/>
          <p:nvPr/>
        </p:nvSpPr>
        <p:spPr>
          <a:xfrm>
            <a:off x="8965373" y="3721395"/>
            <a:ext cx="2985835" cy="2551389"/>
          </a:xfrm>
          <a:prstGeom prst="flowChartPunched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of item 45 at store 31 should be fixed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53814"/>
            <a:ext cx="7995684" cy="52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 across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lowchart: Punched Tape 5"/>
          <p:cNvSpPr/>
          <p:nvPr/>
        </p:nvSpPr>
        <p:spPr>
          <a:xfrm>
            <a:off x="8965373" y="3721395"/>
            <a:ext cx="2985835" cy="2551389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Item 9 does not show any issue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1739991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 across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1576608"/>
            <a:ext cx="8048847" cy="5281392"/>
          </a:xfrm>
          <a:prstGeom prst="rect">
            <a:avLst/>
          </a:prstGeom>
        </p:spPr>
      </p:pic>
      <p:sp>
        <p:nvSpPr>
          <p:cNvPr id="9" name="Flowchart: Punched Tape 8"/>
          <p:cNvSpPr/>
          <p:nvPr/>
        </p:nvSpPr>
        <p:spPr>
          <a:xfrm>
            <a:off x="8965373" y="3721395"/>
            <a:ext cx="2985835" cy="2551389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of item 5 at store 37 should be fixed</a:t>
            </a:r>
          </a:p>
        </p:txBody>
      </p:sp>
    </p:spTree>
    <p:extLst>
      <p:ext uri="{BB962C8B-B14F-4D97-AF65-F5344CB8AC3E}">
        <p14:creationId xmlns:p14="http://schemas.microsoft.com/office/powerpoint/2010/main" val="100828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 across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Flowchart: Punched Tape 8"/>
          <p:cNvSpPr/>
          <p:nvPr/>
        </p:nvSpPr>
        <p:spPr>
          <a:xfrm>
            <a:off x="8965373" y="3721395"/>
            <a:ext cx="2985835" cy="2551389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No issue for item 44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1" y="1687546"/>
            <a:ext cx="8151534" cy="45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EACH ITEM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1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Punched Tape 13"/>
          <p:cNvSpPr/>
          <p:nvPr/>
        </p:nvSpPr>
        <p:spPr>
          <a:xfrm>
            <a:off x="3545734" y="5108259"/>
            <a:ext cx="2985835" cy="1578884"/>
          </a:xfrm>
          <a:prstGeom prst="flowChartPunched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Review item # 45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 across all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472"/>
            <a:ext cx="3547730" cy="188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47" y="1571621"/>
            <a:ext cx="3349501" cy="1884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47" y="1592677"/>
            <a:ext cx="3349501" cy="1884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376" y="3456227"/>
            <a:ext cx="3356964" cy="188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385" y="3555578"/>
            <a:ext cx="3356963" cy="1888292"/>
          </a:xfrm>
          <a:prstGeom prst="rect">
            <a:avLst/>
          </a:prstGeom>
        </p:spPr>
      </p:pic>
      <p:sp>
        <p:nvSpPr>
          <p:cNvPr id="9" name="Flowchart: Punched Tape 8"/>
          <p:cNvSpPr/>
          <p:nvPr/>
        </p:nvSpPr>
        <p:spPr>
          <a:xfrm>
            <a:off x="6843240" y="4713217"/>
            <a:ext cx="5107968" cy="1781344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Item # 6,8,9,15, 16,23,25,28….,44,… have huge deviations, but are not outliers. There could be some other driver of lift for them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4" y="3405788"/>
            <a:ext cx="3527935" cy="1871627"/>
          </a:xfrm>
          <a:prstGeom prst="rect">
            <a:avLst/>
          </a:prstGeom>
        </p:spPr>
      </p:pic>
      <p:sp>
        <p:nvSpPr>
          <p:cNvPr id="11" name="Flowchart: Punched Tape 10"/>
          <p:cNvSpPr/>
          <p:nvPr/>
        </p:nvSpPr>
        <p:spPr>
          <a:xfrm>
            <a:off x="280947" y="5170418"/>
            <a:ext cx="2985835" cy="1578884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Recommendation – Fix item # 5 and item # 93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443" y="2723343"/>
            <a:ext cx="3344498" cy="17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item 5 and 93</a:t>
            </a:r>
          </a:p>
          <a:p>
            <a:r>
              <a:rPr lang="en-US" dirty="0"/>
              <a:t>Keep an eye on item 45</a:t>
            </a:r>
          </a:p>
          <a:p>
            <a:r>
              <a:rPr lang="en-US" dirty="0"/>
              <a:t> </a:t>
            </a:r>
            <a:r>
              <a:rPr lang="en-US" dirty="0"/>
              <a:t>Item # 6,8,9,15, 16,23,25,28….,44,… have huge deviations, but are not outliers. There could be some other driver of lift for them</a:t>
            </a:r>
          </a:p>
          <a:p>
            <a:endParaRPr lang="en-US" dirty="0"/>
          </a:p>
          <a:p>
            <a:r>
              <a:rPr lang="en-US" dirty="0"/>
              <a:t>No impact of holidays or weekday/weekend on sales of these 111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7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- Next steps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8191110" cy="40507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stock-outs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weekly sales for 2012, 2013 and 2014 for weekday/weekend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Sales data does not indicate any clustering of stores or items -&gt; Review weather data for station and see if it points to different weather patterns -&gt; If yes, join training and weather data; and cluster stores according to weather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regression to predict sales for weather</a:t>
            </a:r>
          </a:p>
        </p:txBody>
      </p:sp>
      <p:sp>
        <p:nvSpPr>
          <p:cNvPr id="4" name="Flowchart: Punched Tape 3"/>
          <p:cNvSpPr/>
          <p:nvPr/>
        </p:nvSpPr>
        <p:spPr>
          <a:xfrm>
            <a:off x="9344719" y="0"/>
            <a:ext cx="2776654" cy="5699051"/>
          </a:xfrm>
          <a:prstGeom prst="flowChartPunchedTap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 – If leading average of sold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for last 7 days is greater than 1 and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of today is 0 and trailing average of 7 days is greater than 1, item is stock-out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 – Should I take 50%of training data for model and 50% for 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12/28/2016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Joined data – </a:t>
            </a:r>
          </a:p>
          <a:p>
            <a:pPr marL="0" indent="0">
              <a:buNone/>
            </a:pPr>
            <a:r>
              <a:rPr lang="en-US" dirty="0"/>
              <a:t>Training (date from 2012-01-01 t 2014-10-31, 45 store, 111 items and unit sales) </a:t>
            </a:r>
          </a:p>
          <a:p>
            <a:pPr marL="0" indent="0">
              <a:buNone/>
            </a:pPr>
            <a:r>
              <a:rPr lang="en-US" dirty="0"/>
              <a:t>Key (45 stores to 20 weather stations)</a:t>
            </a:r>
          </a:p>
          <a:p>
            <a:pPr marL="0" indent="0">
              <a:buNone/>
            </a:pPr>
            <a:r>
              <a:rPr lang="en-US" dirty="0"/>
              <a:t>Weather (date, weather station, weather variables)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Analyzed</a:t>
            </a:r>
          </a:p>
          <a:p>
            <a:pPr marL="0" indent="0">
              <a:buNone/>
            </a:pPr>
            <a:r>
              <a:rPr lang="en-US" dirty="0"/>
              <a:t>Training (date from 2012-01-01 t 2014-10-31, 45 store, 111 items and unit sales)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pPr marL="0" indent="0">
              <a:buNone/>
            </a:pPr>
            <a:r>
              <a:rPr lang="en-US" dirty="0"/>
              <a:t>We should cluster stores first and then do regression for each cluster.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lowchart: Card 3"/>
          <p:cNvSpPr/>
          <p:nvPr/>
        </p:nvSpPr>
        <p:spPr>
          <a:xfrm>
            <a:off x="6233273" y="0"/>
            <a:ext cx="2810108" cy="1583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 not have enough variable to do clustering. Let’s look into data</a:t>
            </a:r>
          </a:p>
        </p:txBody>
      </p:sp>
      <p:sp>
        <p:nvSpPr>
          <p:cNvPr id="5" name="Flowchart: Card 4"/>
          <p:cNvSpPr/>
          <p:nvPr/>
        </p:nvSpPr>
        <p:spPr>
          <a:xfrm>
            <a:off x="9332879" y="0"/>
            <a:ext cx="2810108" cy="1583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number of records are right in training and weather</a:t>
            </a:r>
          </a:p>
        </p:txBody>
      </p:sp>
      <p:sp>
        <p:nvSpPr>
          <p:cNvPr id="6" name="Flowchart: Card 5"/>
          <p:cNvSpPr/>
          <p:nvPr/>
        </p:nvSpPr>
        <p:spPr>
          <a:xfrm>
            <a:off x="9354145" y="2804141"/>
            <a:ext cx="2810108" cy="1583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to avoid the warning message</a:t>
            </a:r>
          </a:p>
        </p:txBody>
      </p:sp>
      <p:sp>
        <p:nvSpPr>
          <p:cNvPr id="7" name="Flowchart: Card 6"/>
          <p:cNvSpPr/>
          <p:nvPr/>
        </p:nvSpPr>
        <p:spPr>
          <a:xfrm>
            <a:off x="9381892" y="4816545"/>
            <a:ext cx="2810108" cy="1583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stats in </a:t>
            </a:r>
            <a:r>
              <a:rPr lang="en-US" dirty="0" err="1"/>
              <a:t>ggplot</a:t>
            </a:r>
            <a:r>
              <a:rPr lang="en-US" dirty="0"/>
              <a:t> to </a:t>
            </a:r>
            <a:r>
              <a:rPr lang="en-US"/>
              <a:t>get average line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8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12/28/2016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Further analysis</a:t>
            </a:r>
          </a:p>
          <a:p>
            <a:pPr marL="0" indent="0">
              <a:buNone/>
            </a:pPr>
            <a:r>
              <a:rPr lang="en-US" strike="sngStrike" dirty="0"/>
              <a:t>Apply </a:t>
            </a:r>
            <a:r>
              <a:rPr lang="en-US" strike="sngStrike" dirty="0" err="1"/>
              <a:t>Is_Holiday</a:t>
            </a:r>
            <a:r>
              <a:rPr lang="en-US" strike="sngStrike" dirty="0"/>
              <a:t> to date</a:t>
            </a:r>
          </a:p>
          <a:p>
            <a:pPr marL="0" indent="0">
              <a:buNone/>
            </a:pPr>
            <a:r>
              <a:rPr lang="en-US" dirty="0"/>
              <a:t>Divide time series in week </a:t>
            </a:r>
          </a:p>
          <a:p>
            <a:pPr marL="0" indent="0">
              <a:buNone/>
            </a:pPr>
            <a:r>
              <a:rPr lang="en-US" strike="sngStrike" dirty="0"/>
              <a:t>Add two columns – weekday and weekend</a:t>
            </a:r>
          </a:p>
          <a:p>
            <a:pPr marL="0" indent="0">
              <a:buNone/>
            </a:pPr>
            <a:r>
              <a:rPr lang="en-US" strike="sngStrike" dirty="0"/>
              <a:t>Review sales by weekday, weekend and super impose holiday week</a:t>
            </a:r>
          </a:p>
          <a:p>
            <a:pPr marL="0" indent="0">
              <a:buNone/>
            </a:pPr>
            <a:r>
              <a:rPr lang="en-US" strike="sngStrike" dirty="0"/>
              <a:t>Cluster stores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lowchart: Punched Tape 3"/>
          <p:cNvSpPr/>
          <p:nvPr/>
        </p:nvSpPr>
        <p:spPr>
          <a:xfrm>
            <a:off x="9344719" y="0"/>
            <a:ext cx="2776654" cy="6679580"/>
          </a:xfrm>
          <a:prstGeom prst="flowChartPunchedTap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 I in the right direction or going all the way in a different direction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 to find week#, weekday and weekend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 to find holidays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What other factors may be impacting sales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Fuel price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Un-employment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Should I divide training data into training and validation – 50/50 or k-node/mode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Card 4"/>
          <p:cNvSpPr/>
          <p:nvPr/>
        </p:nvSpPr>
        <p:spPr>
          <a:xfrm>
            <a:off x="5408341" y="5196467"/>
            <a:ext cx="2810108" cy="1583473"/>
          </a:xfrm>
          <a:prstGeom prst="flowChartPunchedCar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</a:t>
            </a:r>
            <a:r>
              <a:rPr lang="en-US" dirty="0" err="1"/>
              <a:t>lubridate</a:t>
            </a:r>
            <a:r>
              <a:rPr lang="en-US" dirty="0"/>
              <a:t> for data functions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01/02/2017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 have taken train file of Walmart (45 stores, 111 items, sales unit for each day from 2012-01-01 to 2014-10-31)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Created new variables</a:t>
            </a:r>
          </a:p>
          <a:p>
            <a:pPr marL="731520" lvl="1" indent="-457200">
              <a:buFont typeface="+mj-lt"/>
              <a:buAutoNum type="romanUcPeriod"/>
            </a:pPr>
            <a:r>
              <a:rPr lang="en-US" dirty="0" err="1"/>
              <a:t>IsMonToThu</a:t>
            </a:r>
            <a:r>
              <a:rPr lang="en-US" dirty="0"/>
              <a:t> - 1 if sold from Mon to Thu, 0 for Fri to Sun</a:t>
            </a:r>
            <a:br>
              <a:rPr lang="en-US" dirty="0"/>
            </a:br>
            <a:endParaRPr lang="en-US" dirty="0"/>
          </a:p>
          <a:p>
            <a:pPr marL="731520" lvl="1" indent="-457200">
              <a:buFont typeface="+mj-lt"/>
              <a:buAutoNum type="romanUcPeriod"/>
            </a:pPr>
            <a:r>
              <a:rPr lang="en-US" dirty="0" err="1"/>
              <a:t>HolidayShopping</a:t>
            </a:r>
            <a:r>
              <a:rPr lang="en-US" dirty="0"/>
              <a:t> - 1 if sold within 10 days of holiday/festival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Fix item 5 and 93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Keep an eye on item 45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 Item # 6,8,9,15, 16,23,25,28….,44,… have huge deviations, but are not outliers. There could be some other driver of lift for them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No impact of holidays or weekday/weekend on sales of these 111 items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Code and docs for review - </a:t>
            </a:r>
            <a:r>
              <a:rPr lang="en-US" dirty="0">
                <a:hlinkClick r:id="rId2"/>
              </a:rPr>
              <a:t>https://github.com/ResearchBigD/Springboard_Foundataion_DataScience/tree/master/Capstone_Walmart</a:t>
            </a:r>
            <a:r>
              <a:rPr lang="en-US" dirty="0"/>
              <a:t> </a:t>
            </a:r>
          </a:p>
          <a:p>
            <a:pPr marL="731520" lvl="1" indent="-457200">
              <a:buFont typeface="+mj-lt"/>
              <a:buAutoNum type="romanUcPeriod"/>
            </a:pPr>
            <a:endParaRPr lang="en-US" dirty="0"/>
          </a:p>
          <a:p>
            <a:pPr marL="731520" lvl="1" indent="-4572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6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01/02/2017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8191110" cy="40507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stock-outs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weekly sales for 2012, 2013 and 2014 for weekday/weekend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Sales data does not indicate any clustering of stores or items -&gt; Review weather data for station and see if it points to different weather patterns -&gt; If yes, join training and weather data; and cluster stores according to weather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regression to predict sales for weather</a:t>
            </a:r>
          </a:p>
        </p:txBody>
      </p:sp>
      <p:sp>
        <p:nvSpPr>
          <p:cNvPr id="4" name="Flowchart: Punched Tape 3"/>
          <p:cNvSpPr/>
          <p:nvPr/>
        </p:nvSpPr>
        <p:spPr>
          <a:xfrm>
            <a:off x="9344719" y="0"/>
            <a:ext cx="2776654" cy="5699051"/>
          </a:xfrm>
          <a:prstGeom prst="flowChartPunchedTap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 – If leading average of sold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for last 7 days is greater than 1 and </a:t>
            </a:r>
            <a:r>
              <a:rPr lang="en-US" dirty="0" err="1">
                <a:solidFill>
                  <a:schemeClr val="tx1"/>
                </a:solidFill>
              </a:rPr>
              <a:t>qty</a:t>
            </a:r>
            <a:r>
              <a:rPr lang="en-US" dirty="0">
                <a:solidFill>
                  <a:schemeClr val="tx1"/>
                </a:solidFill>
              </a:rPr>
              <a:t> of today is 0 and trailing average of 7 days is greater than 1, item is stock-out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 – Should I take 50%of training data for model and 50% for 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1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stores for total units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98" y="1590749"/>
            <a:ext cx="593725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1590749"/>
            <a:ext cx="593725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" y="3585380"/>
            <a:ext cx="59436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48" y="3591730"/>
            <a:ext cx="5937250" cy="3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owchart: Punched Tape 10"/>
          <p:cNvSpPr/>
          <p:nvPr/>
        </p:nvSpPr>
        <p:spPr>
          <a:xfrm>
            <a:off x="10224481" y="5528930"/>
            <a:ext cx="1967519" cy="1202476"/>
          </a:xfrm>
          <a:prstGeom prst="flowChartPunchedTap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Nothing conclusive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9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items are being sold in most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1831790"/>
            <a:ext cx="8048847" cy="5026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099" y="1831790"/>
            <a:ext cx="3267075" cy="1381125"/>
          </a:xfrm>
          <a:prstGeom prst="rect">
            <a:avLst/>
          </a:prstGeom>
        </p:spPr>
      </p:pic>
      <p:sp>
        <p:nvSpPr>
          <p:cNvPr id="10" name="Flowchart: Punched Tape 9"/>
          <p:cNvSpPr/>
          <p:nvPr/>
        </p:nvSpPr>
        <p:spPr>
          <a:xfrm>
            <a:off x="8524099" y="3455583"/>
            <a:ext cx="3667901" cy="3338198"/>
          </a:xfrm>
          <a:prstGeom prst="flowChartPunchedTap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 – 8 items are the most being sold by store, 6 is the median</a:t>
            </a:r>
          </a:p>
          <a:p>
            <a:r>
              <a:rPr lang="en-US" dirty="0">
                <a:solidFill>
                  <a:schemeClr val="tx1"/>
                </a:solidFill>
              </a:rPr>
              <a:t>2 – 93 is the item being sold in the max store – 29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Recommendation - Review top 4 items, which are sold in most stores</a:t>
            </a:r>
          </a:p>
        </p:txBody>
      </p:sp>
    </p:spTree>
    <p:extLst>
      <p:ext uri="{BB962C8B-B14F-4D97-AF65-F5344CB8AC3E}">
        <p14:creationId xmlns:p14="http://schemas.microsoft.com/office/powerpoint/2010/main" val="109801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items sold in most stores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47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6032</TotalTime>
  <Words>1004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Wingdings</vt:lpstr>
      <vt:lpstr>Wood Type</vt:lpstr>
      <vt:lpstr>Capstone project - Walmart</vt:lpstr>
      <vt:lpstr>Content</vt:lpstr>
      <vt:lpstr>Recap – 12/28/2016</vt:lpstr>
      <vt:lpstr>Recap – 12/28/2016</vt:lpstr>
      <vt:lpstr>Summary – 01/02/2017</vt:lpstr>
      <vt:lpstr>Next steps – 01/02/2017</vt:lpstr>
      <vt:lpstr>Review of stores for total units</vt:lpstr>
      <vt:lpstr>Which items are being sold in most stores</vt:lpstr>
      <vt:lpstr>Review of items sold in most stores</vt:lpstr>
      <vt:lpstr>Review items, sold in most stores</vt:lpstr>
      <vt:lpstr>Is there a pattern in weekday/weekend sales</vt:lpstr>
      <vt:lpstr>Do holidays impact sales</vt:lpstr>
      <vt:lpstr>Review of Stores with highest number of unique items</vt:lpstr>
      <vt:lpstr>Which stores?</vt:lpstr>
      <vt:lpstr>Sales pattern of each item in store – 1 of 3 – Store 22</vt:lpstr>
      <vt:lpstr>Sales pattern of each item in store – 2 of 3 – Store 37</vt:lpstr>
      <vt:lpstr>Sales pattern of each item in store – 3 of 3 – Store 31</vt:lpstr>
      <vt:lpstr>Review of Highest selling items</vt:lpstr>
      <vt:lpstr>Which items</vt:lpstr>
      <vt:lpstr>Review of item across all stores</vt:lpstr>
      <vt:lpstr>Review of item across all stores</vt:lpstr>
      <vt:lpstr>Review of item across all stores</vt:lpstr>
      <vt:lpstr>Review of item across all stores</vt:lpstr>
      <vt:lpstr>Review of EACH ITEM</vt:lpstr>
      <vt:lpstr>Review of item across all stores</vt:lpstr>
      <vt:lpstr>Final recommendations</vt:lpstr>
      <vt:lpstr>Recap - 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Walmart</dc:title>
  <dc:creator>prabhat.khare@gmail.com</dc:creator>
  <cp:lastModifiedBy>Prabhat Khare</cp:lastModifiedBy>
  <cp:revision>36</cp:revision>
  <dcterms:created xsi:type="dcterms:W3CDTF">2016-12-28T22:22:06Z</dcterms:created>
  <dcterms:modified xsi:type="dcterms:W3CDTF">2017-01-03T19:24:15Z</dcterms:modified>
</cp:coreProperties>
</file>